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9" r:id="rId23"/>
    <p:sldId id="278" r:id="rId24"/>
    <p:sldId id="280" r:id="rId25"/>
    <p:sldId id="281" r:id="rId26"/>
    <p:sldId id="277" r:id="rId27"/>
    <p:sldId id="282" r:id="rId28"/>
    <p:sldId id="283" r:id="rId29"/>
    <p:sldId id="284" r:id="rId30"/>
    <p:sldId id="285" r:id="rId31"/>
    <p:sldId id="288" r:id="rId32"/>
    <p:sldId id="286" r:id="rId33"/>
    <p:sldId id="287"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10.11.2021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10.11.2021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3098775"/>
          </a:xfrm>
        </p:spPr>
        <p:txBody>
          <a:bodyPr>
            <a:normAutofit fontScale="90000"/>
          </a:bodyPr>
          <a:lstStyle/>
          <a:p>
            <a:r>
              <a:rPr lang="ru-RU" b="1" dirty="0">
                <a:latin typeface="Bookman Old Style" panose="02050604050505020204" pitchFamily="18" charset="0"/>
              </a:rPr>
              <a:t>Назначение, задачи и характеристика земельного кадастра в Республике Казахстан</a:t>
            </a:r>
            <a:r>
              <a:rPr lang="ru-RU" dirty="0">
                <a:latin typeface="Bookman Old Style" panose="02050604050505020204" pitchFamily="18" charset="0"/>
              </a:rPr>
              <a:t/>
            </a:r>
            <a:br>
              <a:rPr lang="ru-RU" dirty="0">
                <a:latin typeface="Bookman Old Style" panose="02050604050505020204" pitchFamily="18" charset="0"/>
              </a:rPr>
            </a:br>
            <a:endParaRPr lang="ru-RU" dirty="0">
              <a:latin typeface="Bookman Old Style" panose="02050604050505020204" pitchFamily="18" charset="0"/>
            </a:endParaRPr>
          </a:p>
        </p:txBody>
      </p:sp>
    </p:spTree>
    <p:extLst>
      <p:ext uri="{BB962C8B-B14F-4D97-AF65-F5344CB8AC3E}">
        <p14:creationId xmlns:p14="http://schemas.microsoft.com/office/powerpoint/2010/main" val="2447869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836712"/>
            <a:ext cx="8496944" cy="5040559"/>
          </a:xfrm>
        </p:spPr>
        <p:txBody>
          <a:bodyPr>
            <a:noAutofit/>
          </a:bodyPr>
          <a:lstStyle/>
          <a:p>
            <a:pPr algn="just"/>
            <a:r>
              <a:rPr lang="ru-RU" sz="2200" dirty="0">
                <a:latin typeface="Bookman Old Style" panose="02050604050505020204" pitchFamily="18" charset="0"/>
              </a:rPr>
              <a:t>В силу того, что земля в Казахстане находится</a:t>
            </a:r>
            <a:r>
              <a:rPr lang="ru-RU" sz="2200" b="1" dirty="0">
                <a:latin typeface="Bookman Old Style" panose="02050604050505020204" pitchFamily="18" charset="0"/>
              </a:rPr>
              <a:t> </a:t>
            </a:r>
            <a:r>
              <a:rPr lang="ru-RU" sz="2200" dirty="0">
                <a:latin typeface="Bookman Old Style" panose="02050604050505020204" pitchFamily="18" charset="0"/>
              </a:rPr>
              <a:t>в</a:t>
            </a:r>
            <a:r>
              <a:rPr lang="ru-RU" sz="2200" b="1" dirty="0">
                <a:latin typeface="Bookman Old Style" panose="02050604050505020204" pitchFamily="18" charset="0"/>
              </a:rPr>
              <a:t> </a:t>
            </a:r>
            <a:r>
              <a:rPr lang="ru-RU" sz="2200" dirty="0">
                <a:latin typeface="Bookman Old Style" panose="02050604050505020204" pitchFamily="18" charset="0"/>
              </a:rPr>
              <a:t>собственности государства, как и все другие природные ресурсы, государству необходимы сведения о природном, правовом, хозяйственном положении земель единого республиканского земельного фонда.</a:t>
            </a:r>
            <a:br>
              <a:rPr lang="ru-RU" sz="2200" dirty="0">
                <a:latin typeface="Bookman Old Style" panose="02050604050505020204" pitchFamily="18" charset="0"/>
              </a:rPr>
            </a:br>
            <a:r>
              <a:rPr lang="ru-RU" sz="2200" dirty="0">
                <a:latin typeface="Bookman Old Style" panose="02050604050505020204" pitchFamily="18" charset="0"/>
              </a:rPr>
              <a:t>Рациональное и эффективное использование земельных ресурсов - проблема народнохозяйственной важности.</a:t>
            </a:r>
            <a:br>
              <a:rPr lang="ru-RU" sz="2200" dirty="0">
                <a:latin typeface="Bookman Old Style" panose="02050604050505020204" pitchFamily="18" charset="0"/>
              </a:rPr>
            </a:br>
            <a:r>
              <a:rPr lang="ru-RU" sz="2200" dirty="0">
                <a:latin typeface="Bookman Old Style" panose="02050604050505020204" pitchFamily="18" charset="0"/>
              </a:rPr>
              <a:t>Она означает оптимальное распределение земли между отраслями народного хозяйства, максимальное получение необходимой обществу сельскохозяйственной продукции, сохранение и систематическое повышение плодородия почвы. Решение этой проблемы вызывает необходимость проведения земельного кадастра в полном его объеме.</a:t>
            </a:r>
            <a:r>
              <a:rPr lang="ru-RU" sz="2200" dirty="0"/>
              <a:t/>
            </a:r>
            <a:br>
              <a:rPr lang="ru-RU" sz="22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93895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836712"/>
            <a:ext cx="8496944" cy="5040559"/>
          </a:xfrm>
        </p:spPr>
        <p:txBody>
          <a:bodyPr>
            <a:noAutofit/>
          </a:bodyPr>
          <a:lstStyle/>
          <a:p>
            <a:pPr algn="just"/>
            <a:r>
              <a:rPr lang="ru-RU" sz="2400" dirty="0">
                <a:latin typeface="Bookman Old Style" panose="02050604050505020204" pitchFamily="18" charset="0"/>
              </a:rPr>
              <a:t>Данные кадастра и в первую очередь земельно - регистрационные используются государством не только в интересах дальнейшего совершенствования управления земельными ресурсами, но и в целях осуществления и охраны государственной собственности на землю, а также охраны прав землепользователей и землевладельцев. </a:t>
            </a: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2400" dirty="0" smtClean="0">
                <a:latin typeface="Bookman Old Style" panose="02050604050505020204" pitchFamily="18" charset="0"/>
              </a:rPr>
              <a:t>Поэтому </a:t>
            </a:r>
            <a:r>
              <a:rPr lang="ru-RU" sz="2400" dirty="0">
                <a:latin typeface="Bookman Old Style" panose="02050604050505020204" pitchFamily="18" charset="0"/>
              </a:rPr>
              <a:t>сведения земельного кадастра имеют важное не только экономическое (хозяйственное), но и правовое значение</a:t>
            </a:r>
            <a:r>
              <a:rPr lang="ru-RU" sz="2400" dirty="0" smtClean="0">
                <a:latin typeface="Bookman Old Style" panose="02050604050505020204" pitchFamily="18" charset="0"/>
              </a:rPr>
              <a:t>.</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2857419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836712"/>
            <a:ext cx="8496944" cy="5040559"/>
          </a:xfrm>
        </p:spPr>
        <p:txBody>
          <a:bodyPr>
            <a:noAutofit/>
          </a:bodyPr>
          <a:lstStyle/>
          <a:p>
            <a:pPr algn="just"/>
            <a:r>
              <a:rPr lang="ru-RU" sz="2400" dirty="0">
                <a:latin typeface="Bookman Old Style" panose="02050604050505020204" pitchFamily="18" charset="0"/>
              </a:rPr>
              <a:t>Земельный кадастр имеет большое значение для анализа хозяйственной деятельности, и прежде всего, эффективности использования земель сельскохозяйственными предприятиями. В этой связи возникает необходимость не только в учете размеров и состояния сельскохозяйственных угодий, но и в сравнительной оценке их производительности, с точки зрения эффективности производства отдельных культур. Данные земельного кадастра имеют большое значение для правильного исчисления земельного налога, арендной платы, при установлении сумм возмещения ущерба при изъятиях и т.п</a:t>
            </a:r>
            <a:r>
              <a:rPr lang="ru-RU" sz="2400" dirty="0" smtClean="0">
                <a:latin typeface="Bookman Old Style" panose="02050604050505020204" pitchFamily="18" charset="0"/>
              </a:rPr>
              <a:t>.</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560409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496944" cy="5904656"/>
          </a:xfrm>
        </p:spPr>
        <p:txBody>
          <a:bodyPr>
            <a:noAutofit/>
          </a:bodyPr>
          <a:lstStyle/>
          <a:p>
            <a:pPr algn="just"/>
            <a:r>
              <a:rPr lang="ru-RU" sz="2200" dirty="0">
                <a:latin typeface="Bookman Old Style" panose="02050604050505020204" pitchFamily="18" charset="0"/>
              </a:rPr>
              <a:t>Цели и назначение земельного кадастра в Казахстане определяют его задачи и содержание. Единство системы кадастра, в свою очередь, обусловливают необходимость единства методов и соответствующего порядка его ведения на всех уровнях, начиная с каждого отдельного земельного участка и кончая государством в целом. Земельному кадастру присущи как общие черты, характерные для всей системы народнохозяйственного учета, так и ряд специфических особенностей, обусловленных спецификой его объекта (земли). Поскольку организация единой системы государственного учета является функцией высших органов государственного управления, поэтому содержание и порядок ведения земельного кадастра устанавливаются этими органами.</a:t>
            </a:r>
            <a:r>
              <a:rPr lang="ru-RU" sz="2200" dirty="0"/>
              <a:t/>
            </a:r>
            <a:br>
              <a:rPr lang="ru-RU" sz="22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3679775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496944" cy="5904656"/>
          </a:xfrm>
        </p:spPr>
        <p:txBody>
          <a:bodyPr>
            <a:noAutofit/>
          </a:bodyPr>
          <a:lstStyle/>
          <a:p>
            <a:pPr algn="just"/>
            <a:r>
              <a:rPr lang="ru-RU" sz="2400" dirty="0">
                <a:latin typeface="Bookman Old Style" panose="02050604050505020204" pitchFamily="18" charset="0"/>
              </a:rPr>
              <a:t>Государство определяет назначение, задачи, содержание, составные части и порядок его ведения. Оно устанавливает содержание земельно - кадастровых данных и документации, формы и содержание кадастровой отчетности, контроль за ведением земельного кадастра и организацию выполнения кадастровых работ. Государственный земельный кадастр должен давать полную количественную и качественную характеристику этого фонда и содержать совокупность достоверных и необходимых сведений о природном, хозяйственном и правовом положении земель.</a:t>
            </a:r>
            <a:r>
              <a:rPr lang="ru-RU" sz="2400" dirty="0"/>
              <a:t/>
            </a:r>
            <a:br>
              <a:rPr lang="ru-RU" sz="24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1198539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80920" cy="5904656"/>
          </a:xfrm>
        </p:spPr>
        <p:txBody>
          <a:bodyPr>
            <a:noAutofit/>
          </a:bodyPr>
          <a:lstStyle/>
          <a:p>
            <a:pPr algn="just"/>
            <a:r>
              <a:rPr lang="ru-RU" sz="2400" dirty="0">
                <a:latin typeface="Bookman Old Style" panose="02050604050505020204" pitchFamily="18" charset="0"/>
              </a:rPr>
              <a:t>В соответствии с земельным кодексом в Казахстане государственный земельный кадастр состоит из следующих составных частей:</a:t>
            </a:r>
            <a:br>
              <a:rPr lang="ru-RU" sz="2400" dirty="0">
                <a:latin typeface="Bookman Old Style" panose="02050604050505020204" pitchFamily="18" charset="0"/>
              </a:rPr>
            </a:br>
            <a:r>
              <a:rPr lang="ru-RU" sz="2400" i="1" dirty="0">
                <a:latin typeface="Bookman Old Style" panose="02050604050505020204" pitchFamily="18" charset="0"/>
              </a:rPr>
              <a:t> - регистрация земельных участков, </a:t>
            </a:r>
            <a:r>
              <a:rPr lang="ru-RU" sz="2400" dirty="0">
                <a:latin typeface="Bookman Old Style" panose="02050604050505020204" pitchFamily="18" charset="0"/>
              </a:rPr>
              <a:t/>
            </a:r>
            <a:br>
              <a:rPr lang="ru-RU" sz="2400" dirty="0">
                <a:latin typeface="Bookman Old Style" panose="02050604050505020204" pitchFamily="18" charset="0"/>
              </a:rPr>
            </a:br>
            <a:r>
              <a:rPr lang="ru-RU" sz="2400" i="1" dirty="0">
                <a:latin typeface="Bookman Old Style" panose="02050604050505020204" pitchFamily="18" charset="0"/>
              </a:rPr>
              <a:t>- качественный и количественный учет земель и землепользования,</a:t>
            </a:r>
            <a:r>
              <a:rPr lang="ru-RU" sz="2400" dirty="0">
                <a:latin typeface="Bookman Old Style" panose="02050604050505020204" pitchFamily="18" charset="0"/>
              </a:rPr>
              <a:t/>
            </a:r>
            <a:br>
              <a:rPr lang="ru-RU" sz="2400" dirty="0">
                <a:latin typeface="Bookman Old Style" panose="02050604050505020204" pitchFamily="18" charset="0"/>
              </a:rPr>
            </a:br>
            <a:r>
              <a:rPr lang="ru-RU" sz="2400" i="1" dirty="0">
                <a:latin typeface="Bookman Old Style" panose="02050604050505020204" pitchFamily="18" charset="0"/>
              </a:rPr>
              <a:t>- оценка земельных участков; </a:t>
            </a:r>
            <a:r>
              <a:rPr lang="ru-RU" sz="2400" dirty="0">
                <a:latin typeface="Bookman Old Style" panose="02050604050505020204" pitchFamily="18" charset="0"/>
              </a:rPr>
              <a:t/>
            </a:r>
            <a:br>
              <a:rPr lang="ru-RU" sz="2400" dirty="0">
                <a:latin typeface="Bookman Old Style" panose="02050604050505020204" pitchFamily="18" charset="0"/>
              </a:rPr>
            </a:br>
            <a:r>
              <a:rPr lang="ru-RU" sz="2400" i="1" dirty="0">
                <a:latin typeface="Bookman Old Style" panose="02050604050505020204" pitchFamily="18" charset="0"/>
              </a:rPr>
              <a:t>- АИС ГЗК. </a:t>
            </a:r>
            <a:r>
              <a:rPr lang="ru-RU" sz="2400" dirty="0">
                <a:latin typeface="Bookman Old Style" panose="02050604050505020204" pitchFamily="18" charset="0"/>
              </a:rPr>
              <a:t/>
            </a:r>
            <a:br>
              <a:rPr lang="ru-RU" sz="2400" dirty="0">
                <a:latin typeface="Bookman Old Style" panose="02050604050505020204" pitchFamily="18" charset="0"/>
              </a:rPr>
            </a:br>
            <a:r>
              <a:rPr lang="ru-RU" sz="2400" dirty="0">
                <a:latin typeface="Bookman Old Style" panose="02050604050505020204" pitchFamily="18" charset="0"/>
              </a:rPr>
              <a:t>Между этими составными частями кадастра, как целостной системы, существует определенная связь и логическая последовательность осуществления.</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461411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Поскольку единый государственный земельный фонд - объект государственной собственности - земельные участки предоставляются государством на правах пользования и владения, то всякое использование земли должно быть юридически оформлено, а сами земельные участки как определенная территория и недвижимость должны быть зарегистрированы в установленном порядке. Эту функцию выполняет </a:t>
            </a:r>
            <a:r>
              <a:rPr lang="ru-RU" sz="2400" i="1" dirty="0">
                <a:latin typeface="Bookman Old Style" panose="02050604050505020204" pitchFamily="18" charset="0"/>
              </a:rPr>
              <a:t>государственная регистрация</a:t>
            </a:r>
            <a:r>
              <a:rPr lang="ru-RU" sz="2400" dirty="0">
                <a:latin typeface="Bookman Old Style" panose="02050604050505020204" pitchFamily="18" charset="0"/>
              </a:rPr>
              <a:t> земельных участков. Ее данные служат основанием для использования определенной площади земли конкретным физическим или юридическим лицом.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09150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При </a:t>
            </a:r>
            <a:r>
              <a:rPr lang="ru-RU" sz="2400" i="1" dirty="0">
                <a:latin typeface="Bookman Old Style" panose="02050604050505020204" pitchFamily="18" charset="0"/>
              </a:rPr>
              <a:t>учете</a:t>
            </a:r>
            <a:r>
              <a:rPr lang="ru-RU" sz="2400" dirty="0">
                <a:latin typeface="Bookman Old Style" panose="02050604050505020204" pitchFamily="18" charset="0"/>
              </a:rPr>
              <a:t> земля характеризуется по ее размеру, пространственному положению, качественному состоянию и использованию. Данные регистрации при учете служат основанием для записи размеров земельных участков каждого конкретного пользователя (арендатора) или собственника. Свободные земли государственного запаса учитываются по их местонахождению, как отдельно расположенные земельные массивы.</a:t>
            </a:r>
            <a:br>
              <a:rPr lang="ru-RU" sz="2400" dirty="0">
                <a:latin typeface="Bookman Old Style" panose="02050604050505020204" pitchFamily="18" charset="0"/>
              </a:rPr>
            </a:br>
            <a:r>
              <a:rPr lang="ru-RU" sz="2400" dirty="0">
                <a:latin typeface="Bookman Old Style" panose="02050604050505020204" pitchFamily="18" charset="0"/>
              </a:rPr>
              <a:t>При учете определяют и фиксируют не только количественные, но и качественные показатели земли как природного ресурса и средства производства.</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93880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Т</a:t>
            </a:r>
            <a:r>
              <a:rPr lang="ru-RU" sz="2400" dirty="0" smtClean="0">
                <a:latin typeface="Bookman Old Style" panose="02050604050505020204" pitchFamily="18" charset="0"/>
              </a:rPr>
              <a:t>ак </a:t>
            </a:r>
            <a:r>
              <a:rPr lang="ru-RU" sz="2400" dirty="0">
                <a:latin typeface="Bookman Old Style" panose="02050604050505020204" pitchFamily="18" charset="0"/>
              </a:rPr>
              <a:t>как природные свойства почв имеют неодинаковое значение, возникает необходимость их сравнительной оценки, то есть проведения бонитировки почв. Сведения регистрации и учета земель служат исходной информацией при бонитировке почв отдельных участков, их качественной оценке и учете. Качество земли зависит не только от природных факторов, но и экономических условий, поэтому возникает необходимость в экономической, а в новых условиях в денежной оценке земли, как средства производства.</a:t>
            </a:r>
            <a:r>
              <a:rPr lang="ru-RU" sz="2400" dirty="0"/>
              <a:t/>
            </a:r>
            <a:br>
              <a:rPr lang="ru-RU" sz="24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1214025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Данные этой оценки основываются на регистрационно - учетных сведениях. Такова связь и последовательность осуществления земельного кадастра как целостной системы. В свою очередь, каждая из частей кадастра имеет конкретное назначение и содержание, определенные методы и способы ведения. Каждая из них в определенных условиях может проводиться и самостоятельно.</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917758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Земельный кадастр в зависимости от характера и объема выполняемых работ разделяется на два вида - </a:t>
            </a:r>
            <a:r>
              <a:rPr lang="ru-RU" sz="2400" i="1" dirty="0">
                <a:latin typeface="Bookman Old Style" panose="02050604050505020204" pitchFamily="18" charset="0"/>
              </a:rPr>
              <a:t>основной</a:t>
            </a:r>
            <a:r>
              <a:rPr lang="ru-RU" sz="2400" dirty="0">
                <a:latin typeface="Bookman Old Style" panose="02050604050505020204" pitchFamily="18" charset="0"/>
              </a:rPr>
              <a:t> (первичный) и </a:t>
            </a:r>
            <a:r>
              <a:rPr lang="ru-RU" sz="2400" i="1" dirty="0">
                <a:latin typeface="Bookman Old Style" panose="02050604050505020204" pitchFamily="18" charset="0"/>
              </a:rPr>
              <a:t>текущий </a:t>
            </a:r>
            <a:r>
              <a:rPr lang="ru-RU" sz="2400" dirty="0">
                <a:latin typeface="Bookman Old Style" panose="02050604050505020204" pitchFamily="18" charset="0"/>
              </a:rPr>
              <a:t>(последующий). </a:t>
            </a:r>
            <a:r>
              <a:rPr lang="ru-RU" sz="2400" dirty="0"/>
              <a:t/>
            </a:r>
            <a:br>
              <a:rPr lang="ru-RU" sz="24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471798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Задача основного кадастра - первоначальное получение сведений о природном, правовом и хозяйственном положении земель, подлежащих кадастровому учету территорий (земельного участка, района, области). На основании таких сведений производится первичная запись в документах государственного земельного кадастра. Таким образом, в результате проведения основного кадастра получают сведения о размерах земельного фонда страны, распределении его по основным категориям земель и их оценку. Основной земельный кадастр, как правило, связан с проведением большого объема работ по съемкам, обследованиям, описанию и оценке земель.</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737755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Задачей текущего земельного кадастра и учета является выявление и внесение в земельно-кадастровые документы сведений об изменениях, в распределении, качественном состоянии и использовании земель и внесение сведений об образуемых новых земельных участках. Всякого рода незаконные действия в виде самовольного захвата, передачи земель, перевод ценных угодий в менее ценные и другие, в земельно-кадастровой документации не отражаются, а принимаются меры по их устранению. </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781639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Таким образом, как основной, так и текущий земельный кадастр позволяют получить не только сведения о земельном фонде страны, но и своевременно осуществлять контроль за использованием земель, охранять государственную и частную собственность на землю. Между основным и текущим кадастром существует связь. Первый дает полную характеристику земель, создает основу для ведения второго и определяет сферу его деятельности. Второй, обновляя и дополняя сведения первого, систематически поддерживает данные первого на уровне современности.</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65427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Также, все большее значение приобретает в формирующейся системе земельного кадастра автоматизированная информационная система </a:t>
            </a:r>
            <a:r>
              <a:rPr lang="ru-RU" sz="2400" dirty="0" smtClean="0">
                <a:latin typeface="Bookman Old Style" panose="02050604050505020204" pitchFamily="18" charset="0"/>
              </a:rPr>
              <a:t>государственного земельного </a:t>
            </a:r>
            <a:r>
              <a:rPr lang="ru-RU" sz="2400" dirty="0">
                <a:latin typeface="Bookman Old Style" panose="02050604050505020204" pitchFamily="18" charset="0"/>
              </a:rPr>
              <a:t>кадастра, являющаяся одновременно единым республиканским банком информации о земле.</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1292141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Земельно - кадастровая документация подразделяется на текстовую и планово-картографическую. Текстовая, имеет форму книг, карточек, ведомостей, списков, пояснительных записок и пр. Планово - картографические документы дают графическое изображение земельных участков территорий. К ним относятся планы, карты, картограммы и пр. Специфика земельного кадастра в сравнении с другими видами учета состоит в том, что ведение его возможно лишь на основе планово- картографического материалов.</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550922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Это обусловлено характером и особенностью объекта. В настоящее время ведение земельного кадастра в Казахстане переводится на автоматизированную систему, все сведения заносятся в компьютер, для хранения и работы с информацией имеются специальные программы, картографический материал также заносится в компьютер и выдается в виде электронной (цифровой) карты.</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1885493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Для получения сведений и заполнения кадастровой документации используются данные первичных документов. К ним относятся материалы съемок и обследований, корректировки планов, данные инвентаризации, проектов землеустройства, лесоустройства, мелиорации и пр. При земельном кадастре ведется также специальная отчетная документация. Она, как правило, является текстовой, в качестве приложения к ней могут быть различные картографические материалы, диаграммы и т.п.</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885163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200" dirty="0">
                <a:latin typeface="Bookman Old Style" panose="02050604050505020204" pitchFamily="18" charset="0"/>
              </a:rPr>
              <a:t>Для современного земельного кадастра характерна его многофункциональность, что обусловлено сложностью задач, специфичностью объекта. Многофункциональный блок земельного кадастра содержит совокупность сведений, характеризующих земельный участок (плодородие, почвенный и растительный покров, геоморфология и гидрология, местоположение, экологическое состояние и т.д.), учет земель качественный и количественный. В основе многофункционального блока находится ведение автоматизированной информационной системы земельного кадастра, обеспечивающей накопление, хранение и выдачу информации кадастра, включая электронные карты земельных участков, кварталов, районов, городов и других населенных пунктов, областей и республики, составление и выдачу земельных отчетов.</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188985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476672"/>
            <a:ext cx="7848872" cy="5904656"/>
          </a:xfrm>
        </p:spPr>
        <p:txBody>
          <a:bodyPr>
            <a:noAutofit/>
          </a:bodyPr>
          <a:lstStyle/>
          <a:p>
            <a:r>
              <a:rPr lang="ru-RU" sz="2800" b="1" dirty="0">
                <a:latin typeface="Bookman Old Style" panose="02050604050505020204" pitchFamily="18" charset="0"/>
              </a:rPr>
              <a:t>Принципы ведения </a:t>
            </a:r>
            <a:r>
              <a:rPr lang="en-US" sz="2800" b="1" dirty="0" smtClean="0">
                <a:latin typeface="Bookman Old Style" panose="02050604050505020204" pitchFamily="18" charset="0"/>
              </a:rPr>
              <a:t/>
            </a:r>
            <a:br>
              <a:rPr lang="en-US" sz="2800" b="1" dirty="0" smtClean="0">
                <a:latin typeface="Bookman Old Style" panose="02050604050505020204" pitchFamily="18" charset="0"/>
              </a:rPr>
            </a:br>
            <a:r>
              <a:rPr lang="ru-RU" sz="2800" b="1" dirty="0" smtClean="0">
                <a:latin typeface="Bookman Old Style" panose="02050604050505020204" pitchFamily="18" charset="0"/>
              </a:rPr>
              <a:t>земельного кадастра</a:t>
            </a:r>
            <a:r>
              <a:rPr lang="ru-RU" sz="2400" dirty="0"/>
              <a:t/>
            </a:r>
            <a:br>
              <a:rPr lang="ru-RU" sz="24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1416171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smtClean="0">
                <a:latin typeface="Bookman Old Style" panose="02050604050505020204" pitchFamily="18" charset="0"/>
              </a:rPr>
              <a:t>Земельный кадастр </a:t>
            </a:r>
            <a:r>
              <a:rPr lang="ru-RU" sz="2400" dirty="0">
                <a:latin typeface="Bookman Old Style" panose="02050604050505020204" pitchFamily="18" charset="0"/>
              </a:rPr>
              <a:t>представляет собой систему сведений о природном, хозяйственном и правовом положении земель республики, местоположении, размерах, границах земельных участков, их качественной характеристике, об учете и оценке земельных участков, иных необходимых сведений.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137871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6048672"/>
          </a:xfrm>
        </p:spPr>
        <p:txBody>
          <a:bodyPr>
            <a:noAutofit/>
          </a:bodyPr>
          <a:lstStyle/>
          <a:p>
            <a:pPr algn="just"/>
            <a:r>
              <a:rPr lang="ru-RU" sz="2200" dirty="0">
                <a:latin typeface="Bookman Old Style" panose="02050604050505020204" pitchFamily="18" charset="0"/>
              </a:rPr>
              <a:t>Единицей учета и хранения, данных кадастра является земельный участок, выделенный в замкнутых границах, закрепленный в установленном порядке за субъектами земельных правоотношений.</a:t>
            </a:r>
            <a:br>
              <a:rPr lang="ru-RU" sz="2200" dirty="0">
                <a:latin typeface="Bookman Old Style" panose="02050604050505020204" pitchFamily="18" charset="0"/>
              </a:rPr>
            </a:br>
            <a:r>
              <a:rPr lang="ru-RU" sz="2200" dirty="0">
                <a:latin typeface="Bookman Old Style" panose="02050604050505020204" pitchFamily="18" charset="0"/>
              </a:rPr>
              <a:t>Переход на новую единицу учета - земельный участок - является важным отличием от принятого порядка учета в советском кадастре, где основной единицей учета являлось землепользование.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868638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352928" cy="6048672"/>
          </a:xfrm>
        </p:spPr>
        <p:txBody>
          <a:bodyPr>
            <a:noAutofit/>
          </a:bodyPr>
          <a:lstStyle/>
          <a:p>
            <a:pPr algn="just"/>
            <a:r>
              <a:rPr lang="ru-RU" sz="2200" dirty="0" smtClean="0">
                <a:latin typeface="Bookman Old Style" panose="02050604050505020204" pitchFamily="18" charset="0"/>
              </a:rPr>
              <a:t>Это </a:t>
            </a:r>
            <a:r>
              <a:rPr lang="ru-RU" sz="2200" dirty="0">
                <a:latin typeface="Bookman Old Style" panose="02050604050505020204" pitchFamily="18" charset="0"/>
              </a:rPr>
              <a:t>вызвано тем, что в результате проводимой земельной реформы субъектами владения и пользования землей стали не только государственные юридические лица, а прежде всего граждане и негосударственные юридические лица. В связи с этим вместо основной базовой единицы земельного учета в советское время – землепользование - в новых условиях более целесообразно применение в качестве базовой единицы учета – понятия земельный участок, наряду с которым применяются и другие единицы учета – земельно-кадастровый квартал, землепользование, землевладение, район, область.</a:t>
            </a:r>
            <a:r>
              <a:rPr lang="ru-RU" sz="2400" dirty="0"/>
              <a:t/>
            </a:r>
            <a:br>
              <a:rPr lang="ru-RU" sz="24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825742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7992888" cy="6048672"/>
          </a:xfrm>
        </p:spPr>
        <p:txBody>
          <a:bodyPr>
            <a:noAutofit/>
          </a:bodyPr>
          <a:lstStyle/>
          <a:p>
            <a:pPr algn="just"/>
            <a:r>
              <a:rPr lang="ru-RU" sz="2400" dirty="0">
                <a:latin typeface="Bookman Old Style" panose="02050604050505020204" pitchFamily="18" charset="0"/>
              </a:rPr>
              <a:t>В кадастре для каждого земельного участка фиксируются физические характеристики, позволяющие однозначно выделить его в пространстве, определить размеры и местоположение, а также стоимостная оценка (цена земли). Сведения о земельных участках соотносятся с земельно-кадастровыми картами, на которых отражаются его кадастровый номер, местонахождение, границы, текстовые описания. </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3174259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400" dirty="0">
                <a:latin typeface="Bookman Old Style" panose="02050604050505020204" pitchFamily="18" charset="0"/>
              </a:rPr>
              <a:t>Накопление данных производится на уровне соответствующих административных районов, где фиксируется и хранится информация о кадастровом номере участка, наименовании физического или юридического лица субъекта прав на земельный участок, актах исполнительных органов и других документах, местонахождении и размере, оценочной стоимости земельного участка, целевом назначении, делимости и неделимости, сервитутах, ограничениях по его использованию. Эти данные систематизируются по формам собственности, категориям земель, по районам, области, городу и республике в целом.</a:t>
            </a:r>
            <a:br>
              <a:rPr lang="ru-RU" sz="24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1515431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200" dirty="0" smtClean="0">
                <a:latin typeface="Bookman Old Style" panose="02050604050505020204" pitchFamily="18" charset="0"/>
              </a:rPr>
              <a:t>Основные принципы </a:t>
            </a:r>
            <a:r>
              <a:rPr lang="ru-RU" sz="2200" dirty="0">
                <a:latin typeface="Bookman Old Style" panose="02050604050505020204" pitchFamily="18" charset="0"/>
              </a:rPr>
              <a:t>земельного </a:t>
            </a:r>
            <a:r>
              <a:rPr lang="ru-RU" sz="2200" dirty="0" smtClean="0">
                <a:latin typeface="Bookman Old Style" panose="02050604050505020204" pitchFamily="18" charset="0"/>
              </a:rPr>
              <a:t>кадастра:</a:t>
            </a:r>
            <a:r>
              <a:rPr lang="ru-RU" sz="2200" dirty="0">
                <a:latin typeface="Bookman Old Style" panose="02050604050505020204" pitchFamily="18" charset="0"/>
              </a:rPr>
              <a:t/>
            </a:r>
            <a:br>
              <a:rPr lang="ru-RU" sz="2200" dirty="0">
                <a:latin typeface="Bookman Old Style" panose="02050604050505020204" pitchFamily="18" charset="0"/>
              </a:rPr>
            </a:br>
            <a:r>
              <a:rPr lang="ru-RU" sz="2200" b="1" i="1" dirty="0">
                <a:latin typeface="Bookman Old Style" panose="02050604050505020204" pitchFamily="18" charset="0"/>
              </a:rPr>
              <a:t>Единство системы земельного кадастра</a:t>
            </a:r>
            <a:r>
              <a:rPr lang="ru-RU" sz="2200" dirty="0">
                <a:latin typeface="Bookman Old Style" panose="02050604050505020204" pitchFamily="18" charset="0"/>
              </a:rPr>
              <a:t>. Это означает, что он должен вестись на единой методической основе по единой системе. </a:t>
            </a:r>
            <a:r>
              <a:rPr lang="ru-RU" sz="2200" dirty="0" smtClean="0">
                <a:latin typeface="Bookman Old Style" panose="02050604050505020204" pitchFamily="18" charset="0"/>
              </a:rPr>
              <a:t/>
            </a:r>
            <a:br>
              <a:rPr lang="ru-RU" sz="2200" dirty="0" smtClean="0">
                <a:latin typeface="Bookman Old Style" panose="02050604050505020204" pitchFamily="18" charset="0"/>
              </a:rPr>
            </a:br>
            <a:r>
              <a:rPr lang="ru-RU" sz="2200" b="1" i="1" dirty="0">
                <a:latin typeface="Bookman Old Style" panose="02050604050505020204" pitchFamily="18" charset="0"/>
              </a:rPr>
              <a:t>Достоверность сведений земельного кадастра</a:t>
            </a:r>
            <a:r>
              <a:rPr lang="ru-RU" sz="2200" dirty="0">
                <a:latin typeface="Bookman Old Style" panose="02050604050505020204" pitchFamily="18" charset="0"/>
              </a:rPr>
              <a:t> означает, что они должны быть объективными, то есть точно отражать фактические размеры, распределение и качественное состояние земельных ресурсов. </a:t>
            </a:r>
            <a:r>
              <a:rPr lang="ru-RU" sz="2200" dirty="0" smtClean="0">
                <a:latin typeface="Bookman Old Style" panose="02050604050505020204" pitchFamily="18" charset="0"/>
              </a:rPr>
              <a:t/>
            </a:r>
            <a:br>
              <a:rPr lang="ru-RU" sz="2200" dirty="0" smtClean="0">
                <a:latin typeface="Bookman Old Style" panose="02050604050505020204" pitchFamily="18" charset="0"/>
              </a:rPr>
            </a:br>
            <a:r>
              <a:rPr lang="ru-RU" sz="2200" b="1" i="1" dirty="0">
                <a:latin typeface="Bookman Old Style" panose="02050604050505020204" pitchFamily="18" charset="0"/>
              </a:rPr>
              <a:t>Полнота сведений земельного кадастра</a:t>
            </a:r>
            <a:r>
              <a:rPr lang="ru-RU" sz="2200" dirty="0">
                <a:latin typeface="Bookman Old Style" panose="02050604050505020204" pitchFamily="18" charset="0"/>
              </a:rPr>
              <a:t>. Земельный кадастр должен содержать всю совокупность необходимых сведений о природном, хозяйственном и правовом положении земель без лишней их детализации. </a:t>
            </a:r>
            <a:r>
              <a:rPr lang="ru-RU" sz="2200" dirty="0" smtClean="0">
                <a:latin typeface="Bookman Old Style" panose="02050604050505020204" pitchFamily="18" charset="0"/>
              </a:rPr>
              <a:t/>
            </a:r>
            <a:br>
              <a:rPr lang="ru-RU" sz="2200" dirty="0" smtClean="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3114818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200" b="1" i="1" dirty="0">
                <a:latin typeface="Bookman Old Style" panose="02050604050505020204" pitchFamily="18" charset="0"/>
              </a:rPr>
              <a:t>Охват кадастром всех земель единого государственного земельного фонда.</a:t>
            </a:r>
            <a:r>
              <a:rPr lang="ru-RU" sz="2200" dirty="0">
                <a:latin typeface="Bookman Old Style" panose="02050604050505020204" pitchFamily="18" charset="0"/>
              </a:rPr>
              <a:t> Для получения точных и полных сведений о размерах, состоянии и использовании земельного фонда необходимо учитывать все земли, независимо от того, используются ли они фактически и кому они предоставлены в момент проведения кадастра.</a:t>
            </a:r>
            <a:br>
              <a:rPr lang="ru-RU" sz="2200" dirty="0">
                <a:latin typeface="Bookman Old Style" panose="02050604050505020204" pitchFamily="18" charset="0"/>
              </a:rPr>
            </a:br>
            <a:r>
              <a:rPr lang="ru-RU" sz="2200" b="1" i="1" dirty="0">
                <a:latin typeface="Bookman Old Style" panose="02050604050505020204" pitchFamily="18" charset="0"/>
              </a:rPr>
              <a:t>Непрерывность земельного кадастра</a:t>
            </a:r>
            <a:r>
              <a:rPr lang="ru-RU" sz="2200" dirty="0">
                <a:latin typeface="Bookman Old Style" panose="02050604050505020204" pitchFamily="18" charset="0"/>
              </a:rPr>
              <a:t>. Все изменения в земельном фонде (трансформация угодий, отводы земель, передачи участков, освоение новых участков и пр.) необходимо учитывать и отражать в кадастровой документации.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2917868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200" b="1" i="1" dirty="0">
                <a:latin typeface="Bookman Old Style" panose="02050604050505020204" pitchFamily="18" charset="0"/>
              </a:rPr>
              <a:t>Документальность земельного кадастра.</a:t>
            </a:r>
            <a:r>
              <a:rPr lang="ru-RU" sz="2200" dirty="0">
                <a:latin typeface="Bookman Old Style" panose="02050604050505020204" pitchFamily="18" charset="0"/>
              </a:rPr>
              <a:t> Этот принцип означает, что получение и запись сведений о природном, хозяйственном и правовом положений земель должны проводиться только на основании соответствующих документов и материалов</a:t>
            </a:r>
            <a:r>
              <a:rPr lang="ru-RU" sz="2200" dirty="0" smtClean="0">
                <a:latin typeface="Bookman Old Style" panose="02050604050505020204" pitchFamily="18" charset="0"/>
              </a:rPr>
              <a:t>.</a:t>
            </a:r>
            <a:br>
              <a:rPr lang="ru-RU" sz="2200" dirty="0" smtClean="0">
                <a:latin typeface="Bookman Old Style" panose="02050604050505020204" pitchFamily="18" charset="0"/>
              </a:rPr>
            </a:br>
            <a:r>
              <a:rPr lang="ru-RU" sz="2200" b="1" i="1" dirty="0">
                <a:latin typeface="Bookman Old Style" panose="02050604050505020204" pitchFamily="18" charset="0"/>
              </a:rPr>
              <a:t>Наглядность, ясность и доступность кадастровых данных.</a:t>
            </a:r>
            <a:r>
              <a:rPr lang="ru-RU" sz="2200" dirty="0">
                <a:latin typeface="Bookman Old Style" panose="02050604050505020204" pitchFamily="18" charset="0"/>
              </a:rPr>
              <a:t> Материалы и сведения земельного кадастра должны быть максимально наглядны и доступны для физических и юридических лиц при решении различных хозяйственных, правовых и других вопросов использования и охраны земель.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571936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ru-RU" sz="2200" b="1" i="1" dirty="0">
                <a:latin typeface="Bookman Old Style" panose="02050604050505020204" pitchFamily="18" charset="0"/>
              </a:rPr>
              <a:t>Экономичность земельного кадастра</a:t>
            </a:r>
            <a:r>
              <a:rPr lang="ru-RU" sz="2200" dirty="0">
                <a:latin typeface="Bookman Old Style" panose="02050604050505020204" pitchFamily="18" charset="0"/>
              </a:rPr>
              <a:t>. Применение современных методов измерений и обследований, а также </a:t>
            </a:r>
            <a:r>
              <a:rPr lang="ru-RU" sz="2200" dirty="0" err="1">
                <a:latin typeface="Bookman Old Style" panose="02050604050505020204" pitchFamily="18" charset="0"/>
              </a:rPr>
              <a:t>компъютерной</a:t>
            </a:r>
            <a:r>
              <a:rPr lang="ru-RU" sz="2200" dirty="0">
                <a:latin typeface="Bookman Old Style" panose="02050604050505020204" pitchFamily="18" charset="0"/>
              </a:rPr>
              <a:t> техники обеспечивает получение необходимых сведений и поддержание их на уровне современности при минимуме затрат. </a:t>
            </a:r>
            <a:r>
              <a:rPr lang="ru-RU" sz="2200" dirty="0" smtClean="0">
                <a:latin typeface="Bookman Old Style" panose="02050604050505020204" pitchFamily="18" charset="0"/>
              </a:rPr>
              <a:t/>
            </a:r>
            <a:br>
              <a:rPr lang="ru-RU" sz="2200" dirty="0" smtClean="0">
                <a:latin typeface="Bookman Old Style" panose="02050604050505020204" pitchFamily="18" charset="0"/>
              </a:rPr>
            </a:br>
            <a:r>
              <a:rPr lang="ru-RU" sz="2200" b="1" i="1" dirty="0">
                <a:latin typeface="Bookman Old Style" panose="02050604050505020204" pitchFamily="18" charset="0"/>
              </a:rPr>
              <a:t>Централизованное государственное руководство земельным кадастром.</a:t>
            </a:r>
            <a:r>
              <a:rPr lang="ru-RU" sz="2200" dirty="0">
                <a:latin typeface="Bookman Old Style" panose="02050604050505020204" pitchFamily="18" charset="0"/>
              </a:rPr>
              <a:t> Такое централизованное руководство позволяет обеспечить проведение кадастровых работ по единой методике и получить достоверные, сопоставимые данные по стране о состоянии и использовании земельного фонда. В Республике Казахстан руководство государственным земельным кадастром, организация ведения возложено на Комитет по управлению земельными ресурсами.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805233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r>
              <a:rPr lang="kk-KZ" sz="2200" dirty="0">
                <a:latin typeface="Bookman Old Style" panose="02050604050505020204" pitchFamily="18" charset="0"/>
              </a:rPr>
              <a:t>Комитет</a:t>
            </a:r>
            <a:r>
              <a:rPr lang="ru-RU" sz="2200" dirty="0">
                <a:latin typeface="Bookman Old Style" panose="02050604050505020204" pitchFamily="18" charset="0"/>
              </a:rPr>
              <a:t> разрабатывает и утверждает инструкции и методические указания по проведению почвенных и геоботанических обследований, по составлению планово-картографических материалов, по регистрации, учету земель и их оценке. Комитет обеспечивает систематизацию, изучение и хранение данных о наличии земель и распределении их по категориям, угодьям и землепользователям, а также издание подлежащих опубликованию земельно-кадастровых материалов.</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991166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endParaRPr lang="ru-RU" sz="2200" dirty="0">
              <a:latin typeface="Bookman Old Style" panose="02050604050505020204" pitchFamily="18" charset="0"/>
            </a:endParaRPr>
          </a:p>
        </p:txBody>
      </p:sp>
    </p:spTree>
    <p:extLst>
      <p:ext uri="{BB962C8B-B14F-4D97-AF65-F5344CB8AC3E}">
        <p14:creationId xmlns:p14="http://schemas.microsoft.com/office/powerpoint/2010/main" val="1905687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76672"/>
            <a:ext cx="8208912" cy="5904656"/>
          </a:xfrm>
        </p:spPr>
        <p:txBody>
          <a:bodyPr>
            <a:noAutofit/>
          </a:bodyPr>
          <a:lstStyle/>
          <a:p>
            <a:pPr algn="just"/>
            <a:endParaRPr lang="ru-RU" sz="2200" dirty="0">
              <a:latin typeface="Bookman Old Style" panose="02050604050505020204" pitchFamily="18" charset="0"/>
            </a:endParaRPr>
          </a:p>
        </p:txBody>
      </p:sp>
    </p:spTree>
    <p:extLst>
      <p:ext uri="{BB962C8B-B14F-4D97-AF65-F5344CB8AC3E}">
        <p14:creationId xmlns:p14="http://schemas.microsoft.com/office/powerpoint/2010/main" val="12012508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1595</Words>
  <Application>Microsoft Office PowerPoint</Application>
  <PresentationFormat>Экран (4:3)</PresentationFormat>
  <Paragraphs>31</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Назначение, задачи и характеристика земельного кадастра в Республике Казахстан </vt:lpstr>
      <vt:lpstr>В силу того, что земля в Казахстане находится в собственности государства, как и все другие природные ресурсы, государству необходимы сведения о природном, правовом, хозяйственном положении земель единого республиканского земельного фонда. Рациональное и эффективное использование земельных ресурсов - проблема народнохозяйственной важности. Она означает оптимальное распределение земли между отраслями народного хозяйства, максимальное получение необходимой обществу сельскохозяйственной продукции, сохранение и систематическое повышение плодородия почвы. Решение этой проблемы вызывает необходимость проведения земельного кадастра в полном его объеме. </vt:lpstr>
      <vt:lpstr>Данные кадастра и в первую очередь земельно - регистрационные используются государством не только в интересах дальнейшего совершенствования управления земельными ресурсами, но и в целях осуществления и охраны государственной собственности на землю, а также охраны прав землепользователей и землевладельцев.  Поэтому сведения земельного кадастра имеют важное не только экономическое (хозяйственное), но и правовое значение.</vt:lpstr>
      <vt:lpstr>Земельный кадастр имеет большое значение для анализа хозяйственной деятельности, и прежде всего, эффективности использования земель сельскохозяйственными предприятиями. В этой связи возникает необходимость не только в учете размеров и состояния сельскохозяйственных угодий, но и в сравнительной оценке их производительности, с точки зрения эффективности производства отдельных культур. Данные земельного кадастра имеют большое значение для правильного исчисления земельного налога, арендной платы, при установлении сумм возмещения ущерба при изъятиях и т.п.</vt:lpstr>
      <vt:lpstr>Цели и назначение земельного кадастра в Казахстане определяют его задачи и содержание. Единство системы кадастра, в свою очередь, обусловливают необходимость единства методов и соответствующего порядка его ведения на всех уровнях, начиная с каждого отдельного земельного участка и кончая государством в целом. Земельному кадастру присущи как общие черты, характерные для всей системы народнохозяйственного учета, так и ряд специфических особенностей, обусловленных спецификой его объекта (земли). Поскольку организация единой системы государственного учета является функцией высших органов государственного управления, поэтому содержание и порядок ведения земельного кадастра устанавливаются этими органами. </vt:lpstr>
      <vt:lpstr>Государство определяет назначение, задачи, содержание, составные части и порядок его ведения. Оно устанавливает содержание земельно - кадастровых данных и документации, формы и содержание кадастровой отчетности, контроль за ведением земельного кадастра и организацию выполнения кадастровых работ. Государственный земельный кадастр должен давать полную количественную и качественную характеристику этого фонда и содержать совокупность достоверных и необходимых сведений о природном, хозяйственном и правовом положении земель. </vt:lpstr>
      <vt:lpstr>В соответствии с земельным кодексом в Казахстане государственный земельный кадастр состоит из следующих составных частей:  - регистрация земельных участков,  - качественный и количественный учет земель и землепользования, - оценка земельных участков;  - АИС ГЗК.  Между этими составными частями кадастра, как целостной системы, существует определенная связь и логическая последовательность осуществления. </vt:lpstr>
      <vt:lpstr>Поскольку единый государственный земельный фонд - объект государственной собственности - земельные участки предоставляются государством на правах пользования и владения, то всякое использование земли должно быть юридически оформлено, а сами земельные участки как определенная территория и недвижимость должны быть зарегистрированы в установленном порядке. Эту функцию выполняет государственная регистрация земельных участков. Ее данные служат основанием для использования определенной площади земли конкретным физическим или юридическим лицом. </vt:lpstr>
      <vt:lpstr>При учете земля характеризуется по ее размеру, пространственному положению, качественному состоянию и использованию. Данные регистрации при учете служат основанием для записи размеров земельных участков каждого конкретного пользователя (арендатора) или собственника. Свободные земли государственного запаса учитываются по их местонахождению, как отдельно расположенные земельные массивы. При учете определяют и фиксируют не только количественные, но и качественные показатели земли как природного ресурса и средства производства.</vt:lpstr>
      <vt:lpstr>Так как природные свойства почв имеют неодинаковое значение, возникает необходимость их сравнительной оценки, то есть проведения бонитировки почв. Сведения регистрации и учета земель служат исходной информацией при бонитировке почв отдельных участков, их качественной оценке и учете. Качество земли зависит не только от природных факторов, но и экономических условий, поэтому возникает необходимость в экономической, а в новых условиях в денежной оценке земли, как средства производства. </vt:lpstr>
      <vt:lpstr>Данные этой оценки основываются на регистрационно - учетных сведениях. Такова связь и последовательность осуществления земельного кадастра как целостной системы. В свою очередь, каждая из частей кадастра имеет конкретное назначение и содержание, определенные методы и способы ведения. Каждая из них в определенных условиях может проводиться и самостоятельно. </vt:lpstr>
      <vt:lpstr>Земельный кадастр в зависимости от характера и объема выполняемых работ разделяется на два вида - основной (первичный) и текущий (последующий).  </vt:lpstr>
      <vt:lpstr>Задача основного кадастра - первоначальное получение сведений о природном, правовом и хозяйственном положении земель, подлежащих кадастровому учету территорий (земельного участка, района, области). На основании таких сведений производится первичная запись в документах государственного земельного кадастра. Таким образом, в результате проведения основного кадастра получают сведения о размерах земельного фонда страны, распределении его по основным категориям земель и их оценку. Основной земельный кадастр, как правило, связан с проведением большого объема работ по съемкам, обследованиям, описанию и оценке земель. </vt:lpstr>
      <vt:lpstr>Задачей текущего земельного кадастра и учета является выявление и внесение в земельно-кадастровые документы сведений об изменениях, в распределении, качественном состоянии и использовании земель и внесение сведений об образуемых новых земельных участках. Всякого рода незаконные действия в виде самовольного захвата, передачи земель, перевод ценных угодий в менее ценные и другие, в земельно-кадастровой документации не отражаются, а принимаются меры по их устранению.  </vt:lpstr>
      <vt:lpstr>Таким образом, как основной, так и текущий земельный кадастр позволяют получить не только сведения о земельном фонде страны, но и своевременно осуществлять контроль за использованием земель, охранять государственную и частную собственность на землю. Между основным и текущим кадастром существует связь. Первый дает полную характеристику земель, создает основу для ведения второго и определяет сферу его деятельности. Второй, обновляя и дополняя сведения первого, систематически поддерживает данные первого на уровне современности. </vt:lpstr>
      <vt:lpstr>Также, все большее значение приобретает в формирующейся системе земельного кадастра автоматизированная информационная система государственного земельного кадастра, являющаяся одновременно единым республиканским банком информации о земле. </vt:lpstr>
      <vt:lpstr>Земельно - кадастровая документация подразделяется на текстовую и планово-картографическую. Текстовая, имеет форму книг, карточек, ведомостей, списков, пояснительных записок и пр. Планово - картографические документы дают графическое изображение земельных участков территорий. К ним относятся планы, карты, картограммы и пр. Специфика земельного кадастра в сравнении с другими видами учета состоит в том, что ведение его возможно лишь на основе планово- картографического материалов. </vt:lpstr>
      <vt:lpstr>Это обусловлено характером и особенностью объекта. В настоящее время ведение земельного кадастра в Казахстане переводится на автоматизированную систему, все сведения заносятся в компьютер, для хранения и работы с информацией имеются специальные программы, картографический материал также заносится в компьютер и выдается в виде электронной (цифровой) карты. </vt:lpstr>
      <vt:lpstr>Для получения сведений и заполнения кадастровой документации используются данные первичных документов. К ним относятся материалы съемок и обследований, корректировки планов, данные инвентаризации, проектов землеустройства, лесоустройства, мелиорации и пр. При земельном кадастре ведется также специальная отчетная документация. Она, как правило, является текстовой, в качестве приложения к ней могут быть различные картографические материалы, диаграммы и т.п. </vt:lpstr>
      <vt:lpstr>Для современного земельного кадастра характерна его многофункциональность, что обусловлено сложностью задач, специфичностью объекта. Многофункциональный блок земельного кадастра содержит совокупность сведений, характеризующих земельный участок (плодородие, почвенный и растительный покров, геоморфология и гидрология, местоположение, экологическое состояние и т.д.), учет земель качественный и количественный. В основе многофункционального блока находится ведение автоматизированной информационной системы земельного кадастра, обеспечивающей накопление, хранение и выдачу информации кадастра, включая электронные карты земельных участков, кварталов, районов, городов и других населенных пунктов, областей и республики, составление и выдачу земельных отчетов. </vt:lpstr>
      <vt:lpstr>Принципы ведения  земельного кадастра </vt:lpstr>
      <vt:lpstr>Земельный кадастр представляет собой систему сведений о природном, хозяйственном и правовом положении земель республики, местоположении, размерах, границах земельных участков, их качественной характеристике, об учете и оценке земельных участков, иных необходимых сведений. </vt:lpstr>
      <vt:lpstr>Единицей учета и хранения, данных кадастра является земельный участок, выделенный в замкнутых границах, закрепленный в установленном порядке за субъектами земельных правоотношений. Переход на новую единицу учета - земельный участок - является важным отличием от принятого порядка учета в советском кадастре, где основной единицей учета являлось землепользование. </vt:lpstr>
      <vt:lpstr>Это вызвано тем, что в результате проводимой земельной реформы субъектами владения и пользования землей стали не только государственные юридические лица, а прежде всего граждане и негосударственные юридические лица. В связи с этим вместо основной базовой единицы земельного учета в советское время – землепользование - в новых условиях более целесообразно применение в качестве базовой единицы учета – понятия земельный участок, наряду с которым применяются и другие единицы учета – земельно-кадастровый квартал, землепользование, землевладение, район, область. </vt:lpstr>
      <vt:lpstr>В кадастре для каждого земельного участка фиксируются физические характеристики, позволяющие однозначно выделить его в пространстве, определить размеры и местоположение, а также стоимостная оценка (цена земли). Сведения о земельных участках соотносятся с земельно-кадастровыми картами, на которых отражаются его кадастровый номер, местонахождение, границы, текстовые описания. </vt:lpstr>
      <vt:lpstr>Накопление данных производится на уровне соответствующих административных районов, где фиксируется и хранится информация о кадастровом номере участка, наименовании физического или юридического лица субъекта прав на земельный участок, актах исполнительных органов и других документах, местонахождении и размере, оценочной стоимости земельного участка, целевом назначении, делимости и неделимости, сервитутах, ограничениях по его использованию. Эти данные систематизируются по формам собственности, категориям земель, по районам, области, городу и республике в целом. </vt:lpstr>
      <vt:lpstr>Основные принципы земельного кадастра: Единство системы земельного кадастра. Это означает, что он должен вестись на единой методической основе по единой системе.  Достоверность сведений земельного кадастра означает, что они должны быть объективными, то есть точно отражать фактические размеры, распределение и качественное состояние земельных ресурсов.  Полнота сведений земельного кадастра. Земельный кадастр должен содержать всю совокупность необходимых сведений о природном, хозяйственном и правовом положении земель без лишней их детализации.  </vt:lpstr>
      <vt:lpstr>Охват кадастром всех земель единого государственного земельного фонда. Для получения точных и полных сведений о размерах, состоянии и использовании земельного фонда необходимо учитывать все земли, независимо от того, используются ли они фактически и кому они предоставлены в момент проведения кадастра. Непрерывность земельного кадастра. Все изменения в земельном фонде (трансформация угодий, отводы земель, передачи участков, освоение новых участков и пр.) необходимо учитывать и отражать в кадастровой документации. </vt:lpstr>
      <vt:lpstr>Документальность земельного кадастра. Этот принцип означает, что получение и запись сведений о природном, хозяйственном и правовом положений земель должны проводиться только на основании соответствующих документов и материалов. Наглядность, ясность и доступность кадастровых данных. Материалы и сведения земельного кадастра должны быть максимально наглядны и доступны для физических и юридических лиц при решении различных хозяйственных, правовых и других вопросов использования и охраны земель. </vt:lpstr>
      <vt:lpstr>Экономичность земельного кадастра. Применение современных методов измерений и обследований, а также компъютерной техники обеспечивает получение необходимых сведений и поддержание их на уровне современности при минимуме затрат.  Централизованное государственное руководство земельным кадастром. Такое централизованное руководство позволяет обеспечить проведение кадастровых работ по единой методике и получить достоверные, сопоставимые данные по стране о состоянии и использовании земельного фонда. В Республике Казахстан руководство государственным земельным кадастром, организация ведения возложено на Комитет по управлению земельными ресурсами. </vt:lpstr>
      <vt:lpstr>Комитет разрабатывает и утверждает инструкции и методические указания по проведению почвенных и геоботанических обследований, по составлению планово-картографических материалов, по регистрации, учету земель и их оценке. Комитет обеспечивает систематизацию, изучение и хранение данных о наличии земель и распределении их по категориям, угодьям и землепользователям, а также издание подлежащих опубликованию земельно-кадастровых материалов.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Назначение, задачи и характеристика земельного кадастра в Республике Казахстан </dc:title>
  <dc:creator>111</dc:creator>
  <cp:lastModifiedBy>RePack by Diakov</cp:lastModifiedBy>
  <cp:revision>17</cp:revision>
  <dcterms:created xsi:type="dcterms:W3CDTF">2021-11-10T05:59:26Z</dcterms:created>
  <dcterms:modified xsi:type="dcterms:W3CDTF">2021-11-10T09:33:14Z</dcterms:modified>
</cp:coreProperties>
</file>